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9" r:id="rId4"/>
    <p:sldId id="260" r:id="rId5"/>
    <p:sldId id="258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490"/>
  </p:normalViewPr>
  <p:slideViewPr>
    <p:cSldViewPr snapToGrid="0" snapToObjects="1">
      <p:cViewPr varScale="1">
        <p:scale>
          <a:sx n="121" d="100"/>
          <a:sy n="121" d="100"/>
        </p:scale>
        <p:origin x="7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juliepottle\Documents\stem%20sisters\Mae%20Jemison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juliepottle\Documents\stem%20sisters\Mae%20Jemison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>
                <a:latin typeface="Gill Sans MT" panose="020B0502020104020203" pitchFamily="34" charset="77"/>
              </a:rPr>
              <a:t>Scatter graph</a:t>
            </a:r>
            <a:r>
              <a:rPr lang="en-GB" baseline="0" dirty="0">
                <a:latin typeface="Gill Sans MT" panose="020B0502020104020203" pitchFamily="34" charset="77"/>
              </a:rPr>
              <a:t> to show the % change in bone density of astronauts in weightlessness for different number of days </a:t>
            </a:r>
            <a:endParaRPr lang="en-GB" dirty="0">
              <a:latin typeface="Gill Sans MT" panose="020B0502020104020203" pitchFamily="34" charset="77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0824544582933841E-2"/>
          <c:y val="0.16990747330960854"/>
          <c:w val="0.9145541706615532"/>
          <c:h val="0.81446263345195724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Sheet1!$B$2:$B$21</c:f>
              <c:numCache>
                <c:formatCode>General</c:formatCode>
                <c:ptCount val="20"/>
                <c:pt idx="0">
                  <c:v>2</c:v>
                </c:pt>
                <c:pt idx="1">
                  <c:v>60</c:v>
                </c:pt>
                <c:pt idx="2">
                  <c:v>2</c:v>
                </c:pt>
                <c:pt idx="3">
                  <c:v>200</c:v>
                </c:pt>
                <c:pt idx="4">
                  <c:v>100</c:v>
                </c:pt>
                <c:pt idx="5">
                  <c:v>60</c:v>
                </c:pt>
                <c:pt idx="6">
                  <c:v>5</c:v>
                </c:pt>
                <c:pt idx="7">
                  <c:v>5</c:v>
                </c:pt>
                <c:pt idx="8">
                  <c:v>150</c:v>
                </c:pt>
                <c:pt idx="9">
                  <c:v>60</c:v>
                </c:pt>
                <c:pt idx="10">
                  <c:v>10</c:v>
                </c:pt>
                <c:pt idx="11">
                  <c:v>200</c:v>
                </c:pt>
                <c:pt idx="12">
                  <c:v>20</c:v>
                </c:pt>
                <c:pt idx="13">
                  <c:v>200</c:v>
                </c:pt>
                <c:pt idx="14">
                  <c:v>150</c:v>
                </c:pt>
                <c:pt idx="15">
                  <c:v>90</c:v>
                </c:pt>
                <c:pt idx="16">
                  <c:v>70</c:v>
                </c:pt>
                <c:pt idx="17">
                  <c:v>120</c:v>
                </c:pt>
                <c:pt idx="18">
                  <c:v>140</c:v>
                </c:pt>
                <c:pt idx="19">
                  <c:v>10</c:v>
                </c:pt>
              </c:numCache>
            </c:numRef>
          </c:xVal>
          <c:yVal>
            <c:numRef>
              <c:f>Sheet1!$C$2:$C$21</c:f>
              <c:numCache>
                <c:formatCode>General</c:formatCode>
                <c:ptCount val="20"/>
                <c:pt idx="0">
                  <c:v>1</c:v>
                </c:pt>
                <c:pt idx="1">
                  <c:v>-1</c:v>
                </c:pt>
                <c:pt idx="2">
                  <c:v>0</c:v>
                </c:pt>
                <c:pt idx="3">
                  <c:v>-14</c:v>
                </c:pt>
                <c:pt idx="4">
                  <c:v>-9</c:v>
                </c:pt>
                <c:pt idx="5">
                  <c:v>-3</c:v>
                </c:pt>
                <c:pt idx="6">
                  <c:v>0</c:v>
                </c:pt>
                <c:pt idx="7">
                  <c:v>0</c:v>
                </c:pt>
                <c:pt idx="8">
                  <c:v>-5</c:v>
                </c:pt>
                <c:pt idx="9">
                  <c:v>-2</c:v>
                </c:pt>
                <c:pt idx="10">
                  <c:v>-1</c:v>
                </c:pt>
                <c:pt idx="11">
                  <c:v>-12</c:v>
                </c:pt>
                <c:pt idx="12">
                  <c:v>-1</c:v>
                </c:pt>
                <c:pt idx="13">
                  <c:v>-15</c:v>
                </c:pt>
                <c:pt idx="14">
                  <c:v>-12</c:v>
                </c:pt>
                <c:pt idx="15">
                  <c:v>-4</c:v>
                </c:pt>
                <c:pt idx="16">
                  <c:v>-2</c:v>
                </c:pt>
                <c:pt idx="17">
                  <c:v>-10</c:v>
                </c:pt>
                <c:pt idx="18">
                  <c:v>-10</c:v>
                </c:pt>
                <c:pt idx="19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0E0-9B42-8D7A-3BE165AFD9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3829904"/>
        <c:axId val="1013830288"/>
      </c:scatterChart>
      <c:valAx>
        <c:axId val="10138299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3830288"/>
        <c:crosses val="autoZero"/>
        <c:crossBetween val="midCat"/>
      </c:valAx>
      <c:valAx>
        <c:axId val="1013830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38299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Gill Sans MT" panose="020B0502020104020203" pitchFamily="34" charset="77"/>
              </a:rPr>
              <a:t>Scatter graph</a:t>
            </a:r>
            <a:r>
              <a:rPr lang="en-US" baseline="0" dirty="0">
                <a:latin typeface="Gill Sans MT" panose="020B0502020104020203" pitchFamily="34" charset="77"/>
              </a:rPr>
              <a:t> to show the % change in </a:t>
            </a:r>
            <a:r>
              <a:rPr lang="en-US" dirty="0">
                <a:latin typeface="Gill Sans MT" panose="020B0502020104020203" pitchFamily="34" charset="77"/>
              </a:rPr>
              <a:t>chest bone density of astronauts in weightlessness for different numbers of days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Sheet1!$B$25</c:f>
              <c:strCache>
                <c:ptCount val="1"/>
                <c:pt idx="0">
                  <c:v>chest bone density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Sheet1!$A$26:$A$45</c:f>
              <c:numCache>
                <c:formatCode>General</c:formatCode>
                <c:ptCount val="20"/>
                <c:pt idx="0">
                  <c:v>2</c:v>
                </c:pt>
                <c:pt idx="1">
                  <c:v>60</c:v>
                </c:pt>
                <c:pt idx="2">
                  <c:v>2</c:v>
                </c:pt>
                <c:pt idx="3">
                  <c:v>200</c:v>
                </c:pt>
                <c:pt idx="4">
                  <c:v>100</c:v>
                </c:pt>
                <c:pt idx="5">
                  <c:v>60</c:v>
                </c:pt>
                <c:pt idx="6">
                  <c:v>5</c:v>
                </c:pt>
                <c:pt idx="7">
                  <c:v>5</c:v>
                </c:pt>
                <c:pt idx="8">
                  <c:v>150</c:v>
                </c:pt>
                <c:pt idx="9">
                  <c:v>60</c:v>
                </c:pt>
                <c:pt idx="10">
                  <c:v>10</c:v>
                </c:pt>
                <c:pt idx="11">
                  <c:v>200</c:v>
                </c:pt>
                <c:pt idx="12">
                  <c:v>20</c:v>
                </c:pt>
                <c:pt idx="13">
                  <c:v>200</c:v>
                </c:pt>
                <c:pt idx="14">
                  <c:v>150</c:v>
                </c:pt>
                <c:pt idx="15">
                  <c:v>90</c:v>
                </c:pt>
                <c:pt idx="16">
                  <c:v>70</c:v>
                </c:pt>
                <c:pt idx="17">
                  <c:v>120</c:v>
                </c:pt>
                <c:pt idx="18">
                  <c:v>140</c:v>
                </c:pt>
                <c:pt idx="19">
                  <c:v>10</c:v>
                </c:pt>
              </c:numCache>
            </c:numRef>
          </c:xVal>
          <c:yVal>
            <c:numRef>
              <c:f>Sheet1!$B$26:$B$45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-1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-1</c:v>
                </c:pt>
                <c:pt idx="9">
                  <c:v>-1</c:v>
                </c:pt>
                <c:pt idx="10">
                  <c:v>0</c:v>
                </c:pt>
                <c:pt idx="11">
                  <c:v>-1</c:v>
                </c:pt>
                <c:pt idx="12">
                  <c:v>-1</c:v>
                </c:pt>
                <c:pt idx="13">
                  <c:v>-1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-1</c:v>
                </c:pt>
                <c:pt idx="19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17F-A140-8843-7C93C90098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3802320"/>
        <c:axId val="1049031296"/>
      </c:scatterChart>
      <c:valAx>
        <c:axId val="1013802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9031296"/>
        <c:crosses val="autoZero"/>
        <c:crossBetween val="midCat"/>
      </c:valAx>
      <c:valAx>
        <c:axId val="1049031296"/>
        <c:scaling>
          <c:orientation val="minMax"/>
          <c:min val="-1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38023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B5BB3-4D43-2A45-8551-A460CEB9E0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A7CD06-AAFC-5E40-9D14-E6C8B160B7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C72C31-B355-B245-B365-27BC221A8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CE5A-A1ED-F94D-9095-3DEE858BA6DA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1FD0C-028C-6745-A30E-39A62F665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6928C-1E22-694E-982A-E83B634C0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103E-A3F2-654F-A21D-9C76AFC01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23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9AD0F-1616-6649-9DF7-6901EC356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AEF661-B5C1-734D-BF64-C859D344A9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2C995-59E1-1C49-868F-DC48BBCC9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CE5A-A1ED-F94D-9095-3DEE858BA6DA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CE6E5-55B6-3344-A008-C0180C531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EC75AC-72BB-BF45-BBE5-4690B6530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103E-A3F2-654F-A21D-9C76AFC01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00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033D19-A34A-EF4B-B2B2-E33AA022D1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CB9F1E-1361-3D40-AFBC-20D7BE0B37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8A84C-F998-7440-AB5E-5AB46ECB9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CE5A-A1ED-F94D-9095-3DEE858BA6DA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492D52-6D95-FE41-8C27-D06C359F2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D43D9-4804-5F44-AA2D-C5936D534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103E-A3F2-654F-A21D-9C76AFC01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69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65612-4383-AB42-BE4F-A143CB51D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0C8D5-804E-5447-AD62-5ECF092B59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54C88-68D1-1745-8535-6204568FA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CE5A-A1ED-F94D-9095-3DEE858BA6DA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252769-D3C7-ED44-AA9F-AF77925AF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D2A07-70AA-1646-B601-1178A0F78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103E-A3F2-654F-A21D-9C76AFC01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72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A2413-36C7-2F49-B0EB-5CDE6848D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345492-9671-8B4C-85B5-AFA318F26B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15E3D-382E-6A4D-A0CA-4B4208337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CE5A-A1ED-F94D-9095-3DEE858BA6DA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912B2-69FA-CF40-9911-3D399B850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F8DE5-73FF-E84C-963E-00B801C6B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103E-A3F2-654F-A21D-9C76AFC01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00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BAB18-FAB8-6046-9142-D68B57A9D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64E13-8498-E64D-AA1A-C641D6F3FD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6D9F11-3AFB-3B4A-9D97-13BDAED425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30C9D8-3B4A-7745-B189-23CF507AE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CE5A-A1ED-F94D-9095-3DEE858BA6DA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257269-56D7-374C-B072-B80B7B0F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87691B-EC14-CC44-8ED5-D1C5480B4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103E-A3F2-654F-A21D-9C76AFC01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367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0D9A8-001D-624B-AE35-DC3DA22B4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F01493-0A38-5540-B95E-A566DE464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67EB50-96F7-BC48-B840-CC810D9DD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AE9C34-68C0-DC44-863D-EDBBEB00FA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FE8A14-BDB9-7C40-9D22-2638390010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46095B-8E6F-1F45-B2F1-D86A02B69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CE5A-A1ED-F94D-9095-3DEE858BA6DA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686D64-4BFE-7E42-90AA-38B97F031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65F25B-D147-ED4B-8EFF-66C10C802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103E-A3F2-654F-A21D-9C76AFC01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19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25501-05EC-E846-9B7C-166CA8C45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162D0A-0911-824A-B432-6FBB2EBF3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CE5A-A1ED-F94D-9095-3DEE858BA6DA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BE69F4-6311-C64C-8B14-BD4E22DD7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8D7292-4A11-DC44-8ECE-30B856348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103E-A3F2-654F-A21D-9C76AFC01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46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8030A4-78FF-CC40-9DD0-B318AA24E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CE5A-A1ED-F94D-9095-3DEE858BA6DA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A34993-C1C4-DB42-B03C-68C2E5A77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F098BA-CDFC-F243-8A9C-87F4AD3B0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103E-A3F2-654F-A21D-9C76AFC01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44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567AB-5BB1-8B4C-9897-DC7478B4E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2EB0A-BA11-954E-A1EC-BC297BD5D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CBF217-905C-4144-A3B7-6D93A41459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EF30D7-F9F3-3A4F-A8DC-C989C0696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CE5A-A1ED-F94D-9095-3DEE858BA6DA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A8BDBB-C640-7B40-8F1B-54D585832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AE5940-F2D9-A548-AC28-63F8AC8BC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103E-A3F2-654F-A21D-9C76AFC01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23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D9747-ED21-AD4F-93F8-D11BCAB3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D3A684-CB7F-2B4E-952C-8B7A814327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1A28F3-46F4-1148-B781-ACB935387A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3CD99A-5029-C847-B991-197329BF0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CE5A-A1ED-F94D-9095-3DEE858BA6DA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707813-1FF7-8D48-A8E6-4F5E5557C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4E4748-0BAC-1740-882F-C16816AEE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103E-A3F2-654F-A21D-9C76AFC01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06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759075-DD98-9845-8E86-3469AB832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58DE5-4B2F-CC46-88E4-E55D255FB6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33FDD-D37B-4644-A344-3FB99D3E48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4CE5A-A1ED-F94D-9095-3DEE858BA6DA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3C43C-35BF-8949-941C-1B0CB4BA6B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5F343-7E14-3643-8D57-E1CF736E73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1103E-A3F2-654F-A21D-9C76AFC01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07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1DD17A-66A0-AC41-A4BB-53B24F4F57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381000" y="-214312"/>
            <a:ext cx="12572999" cy="707231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F6E3C9-D0F3-B640-92BC-D0AA934A66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77"/>
              </a:rPr>
              <a:t>Mae Jemison’s experiments on Endeavour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4D8542B-CA3A-EC46-8CE1-1396F352A7F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851747" y="1761633"/>
            <a:ext cx="3454839" cy="130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464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FE67191-3E13-FD46-AB77-5899897147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925389"/>
              </p:ext>
            </p:extLst>
          </p:nvPr>
        </p:nvGraphicFramePr>
        <p:xfrm>
          <a:off x="2125795" y="643466"/>
          <a:ext cx="7940411" cy="5580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6979">
                  <a:extLst>
                    <a:ext uri="{9D8B030D-6E8A-4147-A177-3AD203B41FA5}">
                      <a16:colId xmlns:a16="http://schemas.microsoft.com/office/drawing/2014/main" val="3036782894"/>
                    </a:ext>
                  </a:extLst>
                </a:gridCol>
                <a:gridCol w="1823738">
                  <a:extLst>
                    <a:ext uri="{9D8B030D-6E8A-4147-A177-3AD203B41FA5}">
                      <a16:colId xmlns:a16="http://schemas.microsoft.com/office/drawing/2014/main" val="2900284391"/>
                    </a:ext>
                  </a:extLst>
                </a:gridCol>
                <a:gridCol w="2132435">
                  <a:extLst>
                    <a:ext uri="{9D8B030D-6E8A-4147-A177-3AD203B41FA5}">
                      <a16:colId xmlns:a16="http://schemas.microsoft.com/office/drawing/2014/main" val="2058484268"/>
                    </a:ext>
                  </a:extLst>
                </a:gridCol>
                <a:gridCol w="2497259">
                  <a:extLst>
                    <a:ext uri="{9D8B030D-6E8A-4147-A177-3AD203B41FA5}">
                      <a16:colId xmlns:a16="http://schemas.microsoft.com/office/drawing/2014/main" val="3820010808"/>
                    </a:ext>
                  </a:extLst>
                </a:gridCol>
              </a:tblGrid>
              <a:tr h="265289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Gill Sans MT" panose="020B0502020104020203" pitchFamily="34" charset="77"/>
                        </a:rPr>
                        <a:t>astronaut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11035" marR="11035" marT="110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Gill Sans MT" panose="020B0502020104020203" pitchFamily="34" charset="77"/>
                        </a:rPr>
                        <a:t>days in space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11035" marR="11035" marT="110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Gill Sans MT" panose="020B0502020104020203" pitchFamily="34" charset="77"/>
                        </a:rPr>
                        <a:t>leg bone density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11035" marR="11035" marT="110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Gill Sans MT" panose="020B0502020104020203" pitchFamily="34" charset="77"/>
                        </a:rPr>
                        <a:t>chest bone density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11035" marR="11035" marT="11035" marB="0" anchor="b"/>
                </a:tc>
                <a:extLst>
                  <a:ext uri="{0D108BD9-81ED-4DB2-BD59-A6C34878D82A}">
                    <a16:rowId xmlns:a16="http://schemas.microsoft.com/office/drawing/2014/main" val="3508299418"/>
                  </a:ext>
                </a:extLst>
              </a:tr>
              <a:tr h="26528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  <a:latin typeface="Gill Sans MT" panose="020B0502020104020203" pitchFamily="34" charset="77"/>
                        </a:rPr>
                        <a:t>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11035" marR="11035" marT="110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  <a:latin typeface="Gill Sans MT" panose="020B0502020104020203" pitchFamily="34" charset="77"/>
                        </a:rPr>
                        <a:t>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11035" marR="11035" marT="110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  <a:latin typeface="Gill Sans MT" panose="020B0502020104020203" pitchFamily="34" charset="77"/>
                        </a:rPr>
                        <a:t>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11035" marR="11035" marT="110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Gill Sans MT" panose="020B0502020104020203" pitchFamily="34" charset="77"/>
                        </a:rPr>
                        <a:t>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11035" marR="11035" marT="11035" marB="0" anchor="b"/>
                </a:tc>
                <a:extLst>
                  <a:ext uri="{0D108BD9-81ED-4DB2-BD59-A6C34878D82A}">
                    <a16:rowId xmlns:a16="http://schemas.microsoft.com/office/drawing/2014/main" val="2718782728"/>
                  </a:ext>
                </a:extLst>
              </a:tr>
              <a:tr h="26528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  <a:latin typeface="Gill Sans MT" panose="020B0502020104020203" pitchFamily="34" charset="77"/>
                        </a:rPr>
                        <a:t>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11035" marR="11035" marT="110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Gill Sans MT" panose="020B0502020104020203" pitchFamily="34" charset="77"/>
                        </a:rPr>
                        <a:t>60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11035" marR="11035" marT="110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Gill Sans MT" panose="020B0502020104020203" pitchFamily="34" charset="77"/>
                        </a:rPr>
                        <a:t>-1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11035" marR="11035" marT="110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Gill Sans MT" panose="020B0502020104020203" pitchFamily="34" charset="77"/>
                        </a:rPr>
                        <a:t>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11035" marR="11035" marT="11035" marB="0" anchor="b"/>
                </a:tc>
                <a:extLst>
                  <a:ext uri="{0D108BD9-81ED-4DB2-BD59-A6C34878D82A}">
                    <a16:rowId xmlns:a16="http://schemas.microsoft.com/office/drawing/2014/main" val="790987327"/>
                  </a:ext>
                </a:extLst>
              </a:tr>
              <a:tr h="26528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  <a:latin typeface="Gill Sans MT" panose="020B0502020104020203" pitchFamily="34" charset="77"/>
                        </a:rPr>
                        <a:t>3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11035" marR="11035" marT="110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Gill Sans MT" panose="020B0502020104020203" pitchFamily="34" charset="77"/>
                        </a:rPr>
                        <a:t>2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11035" marR="11035" marT="110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Gill Sans MT" panose="020B0502020104020203" pitchFamily="34" charset="77"/>
                        </a:rPr>
                        <a:t>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11035" marR="11035" marT="110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Gill Sans MT" panose="020B0502020104020203" pitchFamily="34" charset="77"/>
                        </a:rPr>
                        <a:t>1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11035" marR="11035" marT="11035" marB="0" anchor="b"/>
                </a:tc>
                <a:extLst>
                  <a:ext uri="{0D108BD9-81ED-4DB2-BD59-A6C34878D82A}">
                    <a16:rowId xmlns:a16="http://schemas.microsoft.com/office/drawing/2014/main" val="587524074"/>
                  </a:ext>
                </a:extLst>
              </a:tr>
              <a:tr h="26528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Gill Sans MT" panose="020B0502020104020203" pitchFamily="34" charset="77"/>
                        </a:rPr>
                        <a:t>4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11035" marR="11035" marT="110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Gill Sans MT" panose="020B0502020104020203" pitchFamily="34" charset="77"/>
                        </a:rPr>
                        <a:t>200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11035" marR="11035" marT="110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Gill Sans MT" panose="020B0502020104020203" pitchFamily="34" charset="77"/>
                        </a:rPr>
                        <a:t>-14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11035" marR="11035" marT="110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Gill Sans MT" panose="020B0502020104020203" pitchFamily="34" charset="77"/>
                        </a:rPr>
                        <a:t>-1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11035" marR="11035" marT="11035" marB="0" anchor="b"/>
                </a:tc>
                <a:extLst>
                  <a:ext uri="{0D108BD9-81ED-4DB2-BD59-A6C34878D82A}">
                    <a16:rowId xmlns:a16="http://schemas.microsoft.com/office/drawing/2014/main" val="4013224471"/>
                  </a:ext>
                </a:extLst>
              </a:tr>
              <a:tr h="26528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Gill Sans MT" panose="020B0502020104020203" pitchFamily="34" charset="77"/>
                        </a:rPr>
                        <a:t>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11035" marR="11035" marT="110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Gill Sans MT" panose="020B0502020104020203" pitchFamily="34" charset="77"/>
                        </a:rPr>
                        <a:t>100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11035" marR="11035" marT="110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Gill Sans MT" panose="020B0502020104020203" pitchFamily="34" charset="77"/>
                        </a:rPr>
                        <a:t>-9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11035" marR="11035" marT="110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Gill Sans MT" panose="020B0502020104020203" pitchFamily="34" charset="77"/>
                        </a:rPr>
                        <a:t>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11035" marR="11035" marT="11035" marB="0" anchor="b"/>
                </a:tc>
                <a:extLst>
                  <a:ext uri="{0D108BD9-81ED-4DB2-BD59-A6C34878D82A}">
                    <a16:rowId xmlns:a16="http://schemas.microsoft.com/office/drawing/2014/main" val="2198323309"/>
                  </a:ext>
                </a:extLst>
              </a:tr>
              <a:tr h="26528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Gill Sans MT" panose="020B0502020104020203" pitchFamily="34" charset="77"/>
                        </a:rPr>
                        <a:t>6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11035" marR="11035" marT="110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  <a:latin typeface="Gill Sans MT" panose="020B0502020104020203" pitchFamily="34" charset="77"/>
                        </a:rPr>
                        <a:t>60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11035" marR="11035" marT="110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Gill Sans MT" panose="020B0502020104020203" pitchFamily="34" charset="77"/>
                        </a:rPr>
                        <a:t>-3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11035" marR="11035" marT="110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Gill Sans MT" panose="020B0502020104020203" pitchFamily="34" charset="77"/>
                        </a:rPr>
                        <a:t>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11035" marR="11035" marT="11035" marB="0" anchor="b"/>
                </a:tc>
                <a:extLst>
                  <a:ext uri="{0D108BD9-81ED-4DB2-BD59-A6C34878D82A}">
                    <a16:rowId xmlns:a16="http://schemas.microsoft.com/office/drawing/2014/main" val="350312311"/>
                  </a:ext>
                </a:extLst>
              </a:tr>
              <a:tr h="26528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Gill Sans MT" panose="020B0502020104020203" pitchFamily="34" charset="77"/>
                        </a:rPr>
                        <a:t>7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11035" marR="11035" marT="110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Gill Sans MT" panose="020B0502020104020203" pitchFamily="34" charset="77"/>
                        </a:rPr>
                        <a:t>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11035" marR="11035" marT="110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Gill Sans MT" panose="020B0502020104020203" pitchFamily="34" charset="77"/>
                        </a:rPr>
                        <a:t>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11035" marR="11035" marT="110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Gill Sans MT" panose="020B0502020104020203" pitchFamily="34" charset="77"/>
                        </a:rPr>
                        <a:t>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11035" marR="11035" marT="11035" marB="0" anchor="b"/>
                </a:tc>
                <a:extLst>
                  <a:ext uri="{0D108BD9-81ED-4DB2-BD59-A6C34878D82A}">
                    <a16:rowId xmlns:a16="http://schemas.microsoft.com/office/drawing/2014/main" val="1518634141"/>
                  </a:ext>
                </a:extLst>
              </a:tr>
              <a:tr h="26528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Gill Sans MT" panose="020B0502020104020203" pitchFamily="34" charset="77"/>
                        </a:rPr>
                        <a:t>8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11035" marR="11035" marT="110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  <a:latin typeface="Gill Sans MT" panose="020B0502020104020203" pitchFamily="34" charset="77"/>
                        </a:rPr>
                        <a:t>5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11035" marR="11035" marT="110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Gill Sans MT" panose="020B0502020104020203" pitchFamily="34" charset="77"/>
                        </a:rPr>
                        <a:t>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11035" marR="11035" marT="110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Gill Sans MT" panose="020B0502020104020203" pitchFamily="34" charset="77"/>
                        </a:rPr>
                        <a:t>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11035" marR="11035" marT="11035" marB="0" anchor="b"/>
                </a:tc>
                <a:extLst>
                  <a:ext uri="{0D108BD9-81ED-4DB2-BD59-A6C34878D82A}">
                    <a16:rowId xmlns:a16="http://schemas.microsoft.com/office/drawing/2014/main" val="3468440248"/>
                  </a:ext>
                </a:extLst>
              </a:tr>
              <a:tr h="26528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Gill Sans MT" panose="020B0502020104020203" pitchFamily="34" charset="77"/>
                        </a:rPr>
                        <a:t>9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11035" marR="11035" marT="110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Gill Sans MT" panose="020B0502020104020203" pitchFamily="34" charset="77"/>
                        </a:rPr>
                        <a:t>150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11035" marR="11035" marT="110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Gill Sans MT" panose="020B0502020104020203" pitchFamily="34" charset="77"/>
                        </a:rPr>
                        <a:t>-5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11035" marR="11035" marT="110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Gill Sans MT" panose="020B0502020104020203" pitchFamily="34" charset="77"/>
                        </a:rPr>
                        <a:t>-1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11035" marR="11035" marT="11035" marB="0" anchor="b"/>
                </a:tc>
                <a:extLst>
                  <a:ext uri="{0D108BD9-81ED-4DB2-BD59-A6C34878D82A}">
                    <a16:rowId xmlns:a16="http://schemas.microsoft.com/office/drawing/2014/main" val="847314799"/>
                  </a:ext>
                </a:extLst>
              </a:tr>
              <a:tr h="26528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Gill Sans MT" panose="020B0502020104020203" pitchFamily="34" charset="77"/>
                        </a:rPr>
                        <a:t>10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11035" marR="11035" marT="110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  <a:latin typeface="Gill Sans MT" panose="020B0502020104020203" pitchFamily="34" charset="77"/>
                        </a:rPr>
                        <a:t>60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11035" marR="11035" marT="110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Gill Sans MT" panose="020B0502020104020203" pitchFamily="34" charset="77"/>
                        </a:rPr>
                        <a:t>-2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11035" marR="11035" marT="110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Gill Sans MT" panose="020B0502020104020203" pitchFamily="34" charset="77"/>
                        </a:rPr>
                        <a:t>-1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11035" marR="11035" marT="11035" marB="0" anchor="b"/>
                </a:tc>
                <a:extLst>
                  <a:ext uri="{0D108BD9-81ED-4DB2-BD59-A6C34878D82A}">
                    <a16:rowId xmlns:a16="http://schemas.microsoft.com/office/drawing/2014/main" val="751286863"/>
                  </a:ext>
                </a:extLst>
              </a:tr>
              <a:tr h="26528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Gill Sans MT" panose="020B0502020104020203" pitchFamily="34" charset="77"/>
                        </a:rPr>
                        <a:t>11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11035" marR="11035" marT="110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Gill Sans MT" panose="020B0502020104020203" pitchFamily="34" charset="77"/>
                        </a:rPr>
                        <a:t>10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11035" marR="11035" marT="110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Gill Sans MT" panose="020B0502020104020203" pitchFamily="34" charset="77"/>
                        </a:rPr>
                        <a:t>-1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11035" marR="11035" marT="110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Gill Sans MT" panose="020B0502020104020203" pitchFamily="34" charset="77"/>
                        </a:rPr>
                        <a:t>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11035" marR="11035" marT="11035" marB="0" anchor="b"/>
                </a:tc>
                <a:extLst>
                  <a:ext uri="{0D108BD9-81ED-4DB2-BD59-A6C34878D82A}">
                    <a16:rowId xmlns:a16="http://schemas.microsoft.com/office/drawing/2014/main" val="4180315016"/>
                  </a:ext>
                </a:extLst>
              </a:tr>
              <a:tr h="26528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Gill Sans MT" panose="020B0502020104020203" pitchFamily="34" charset="77"/>
                        </a:rPr>
                        <a:t>12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11035" marR="11035" marT="110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Gill Sans MT" panose="020B0502020104020203" pitchFamily="34" charset="77"/>
                        </a:rPr>
                        <a:t>200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11035" marR="11035" marT="110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Gill Sans MT" panose="020B0502020104020203" pitchFamily="34" charset="77"/>
                        </a:rPr>
                        <a:t>-12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11035" marR="11035" marT="110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Gill Sans MT" panose="020B0502020104020203" pitchFamily="34" charset="77"/>
                        </a:rPr>
                        <a:t>-1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11035" marR="11035" marT="11035" marB="0" anchor="b"/>
                </a:tc>
                <a:extLst>
                  <a:ext uri="{0D108BD9-81ED-4DB2-BD59-A6C34878D82A}">
                    <a16:rowId xmlns:a16="http://schemas.microsoft.com/office/drawing/2014/main" val="2851504640"/>
                  </a:ext>
                </a:extLst>
              </a:tr>
              <a:tr h="26528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Gill Sans MT" panose="020B0502020104020203" pitchFamily="34" charset="77"/>
                        </a:rPr>
                        <a:t>13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11035" marR="11035" marT="110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  <a:latin typeface="Gill Sans MT" panose="020B0502020104020203" pitchFamily="34" charset="77"/>
                        </a:rPr>
                        <a:t>20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11035" marR="11035" marT="110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Gill Sans MT" panose="020B0502020104020203" pitchFamily="34" charset="77"/>
                        </a:rPr>
                        <a:t>-1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11035" marR="11035" marT="110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Gill Sans MT" panose="020B0502020104020203" pitchFamily="34" charset="77"/>
                        </a:rPr>
                        <a:t>-1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11035" marR="11035" marT="11035" marB="0" anchor="b"/>
                </a:tc>
                <a:extLst>
                  <a:ext uri="{0D108BD9-81ED-4DB2-BD59-A6C34878D82A}">
                    <a16:rowId xmlns:a16="http://schemas.microsoft.com/office/drawing/2014/main" val="2724242930"/>
                  </a:ext>
                </a:extLst>
              </a:tr>
              <a:tr h="26528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Gill Sans MT" panose="020B0502020104020203" pitchFamily="34" charset="77"/>
                        </a:rPr>
                        <a:t>14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11035" marR="11035" marT="110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Gill Sans MT" panose="020B0502020104020203" pitchFamily="34" charset="77"/>
                        </a:rPr>
                        <a:t>200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11035" marR="11035" marT="110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Gill Sans MT" panose="020B0502020104020203" pitchFamily="34" charset="77"/>
                        </a:rPr>
                        <a:t>-15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11035" marR="11035" marT="110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Gill Sans MT" panose="020B0502020104020203" pitchFamily="34" charset="77"/>
                        </a:rPr>
                        <a:t>-1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11035" marR="11035" marT="11035" marB="0" anchor="b"/>
                </a:tc>
                <a:extLst>
                  <a:ext uri="{0D108BD9-81ED-4DB2-BD59-A6C34878D82A}">
                    <a16:rowId xmlns:a16="http://schemas.microsoft.com/office/drawing/2014/main" val="2446273687"/>
                  </a:ext>
                </a:extLst>
              </a:tr>
              <a:tr h="26528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Gill Sans MT" panose="020B0502020104020203" pitchFamily="34" charset="77"/>
                        </a:rPr>
                        <a:t>15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11035" marR="11035" marT="110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Gill Sans MT" panose="020B0502020104020203" pitchFamily="34" charset="77"/>
                        </a:rPr>
                        <a:t>150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11035" marR="11035" marT="110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  <a:latin typeface="Gill Sans MT" panose="020B0502020104020203" pitchFamily="34" charset="77"/>
                        </a:rPr>
                        <a:t>-12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11035" marR="11035" marT="110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Gill Sans MT" panose="020B0502020104020203" pitchFamily="34" charset="77"/>
                        </a:rPr>
                        <a:t>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11035" marR="11035" marT="11035" marB="0" anchor="b"/>
                </a:tc>
                <a:extLst>
                  <a:ext uri="{0D108BD9-81ED-4DB2-BD59-A6C34878D82A}">
                    <a16:rowId xmlns:a16="http://schemas.microsoft.com/office/drawing/2014/main" val="2444079614"/>
                  </a:ext>
                </a:extLst>
              </a:tr>
              <a:tr h="26528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Gill Sans MT" panose="020B0502020104020203" pitchFamily="34" charset="77"/>
                        </a:rPr>
                        <a:t>16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11035" marR="11035" marT="110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Gill Sans MT" panose="020B0502020104020203" pitchFamily="34" charset="77"/>
                        </a:rPr>
                        <a:t>90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11035" marR="11035" marT="110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Gill Sans MT" panose="020B0502020104020203" pitchFamily="34" charset="77"/>
                        </a:rPr>
                        <a:t>-4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11035" marR="11035" marT="110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Gill Sans MT" panose="020B0502020104020203" pitchFamily="34" charset="77"/>
                        </a:rPr>
                        <a:t>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11035" marR="11035" marT="11035" marB="0" anchor="b"/>
                </a:tc>
                <a:extLst>
                  <a:ext uri="{0D108BD9-81ED-4DB2-BD59-A6C34878D82A}">
                    <a16:rowId xmlns:a16="http://schemas.microsoft.com/office/drawing/2014/main" val="1939977219"/>
                  </a:ext>
                </a:extLst>
              </a:tr>
              <a:tr h="26528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Gill Sans MT" panose="020B0502020104020203" pitchFamily="34" charset="77"/>
                        </a:rPr>
                        <a:t>17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11035" marR="11035" marT="110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Gill Sans MT" panose="020B0502020104020203" pitchFamily="34" charset="77"/>
                        </a:rPr>
                        <a:t>70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11035" marR="11035" marT="110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  <a:latin typeface="Gill Sans MT" panose="020B0502020104020203" pitchFamily="34" charset="77"/>
                        </a:rPr>
                        <a:t>-2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11035" marR="11035" marT="110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Gill Sans MT" panose="020B0502020104020203" pitchFamily="34" charset="77"/>
                        </a:rPr>
                        <a:t>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11035" marR="11035" marT="11035" marB="0" anchor="b"/>
                </a:tc>
                <a:extLst>
                  <a:ext uri="{0D108BD9-81ED-4DB2-BD59-A6C34878D82A}">
                    <a16:rowId xmlns:a16="http://schemas.microsoft.com/office/drawing/2014/main" val="4270203900"/>
                  </a:ext>
                </a:extLst>
              </a:tr>
              <a:tr h="26528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Gill Sans MT" panose="020B0502020104020203" pitchFamily="34" charset="77"/>
                        </a:rPr>
                        <a:t>18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11035" marR="11035" marT="110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Gill Sans MT" panose="020B0502020104020203" pitchFamily="34" charset="77"/>
                        </a:rPr>
                        <a:t>120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11035" marR="11035" marT="110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  <a:latin typeface="Gill Sans MT" panose="020B0502020104020203" pitchFamily="34" charset="77"/>
                        </a:rPr>
                        <a:t>-10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11035" marR="11035" marT="110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Gill Sans MT" panose="020B0502020104020203" pitchFamily="34" charset="77"/>
                        </a:rPr>
                        <a:t>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11035" marR="11035" marT="11035" marB="0" anchor="b"/>
                </a:tc>
                <a:extLst>
                  <a:ext uri="{0D108BD9-81ED-4DB2-BD59-A6C34878D82A}">
                    <a16:rowId xmlns:a16="http://schemas.microsoft.com/office/drawing/2014/main" val="29967996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Gill Sans MT" panose="020B0502020104020203" pitchFamily="34" charset="77"/>
                        </a:rPr>
                        <a:t>19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11035" marR="11035" marT="110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Gill Sans MT" panose="020B0502020104020203" pitchFamily="34" charset="77"/>
                        </a:rPr>
                        <a:t>140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11035" marR="11035" marT="110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Gill Sans MT" panose="020B0502020104020203" pitchFamily="34" charset="77"/>
                        </a:rPr>
                        <a:t>-10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11035" marR="11035" marT="110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Gill Sans MT" panose="020B0502020104020203" pitchFamily="34" charset="77"/>
                        </a:rPr>
                        <a:t>-1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11035" marR="11035" marT="11035" marB="0" anchor="b"/>
                </a:tc>
                <a:extLst>
                  <a:ext uri="{0D108BD9-81ED-4DB2-BD59-A6C34878D82A}">
                    <a16:rowId xmlns:a16="http://schemas.microsoft.com/office/drawing/2014/main" val="3294080327"/>
                  </a:ext>
                </a:extLst>
              </a:tr>
              <a:tr h="26528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Gill Sans MT" panose="020B0502020104020203" pitchFamily="34" charset="77"/>
                        </a:rPr>
                        <a:t>20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11035" marR="11035" marT="110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  <a:latin typeface="Gill Sans MT" panose="020B0502020104020203" pitchFamily="34" charset="77"/>
                        </a:rPr>
                        <a:t>10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11035" marR="11035" marT="110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  <a:latin typeface="Gill Sans MT" panose="020B0502020104020203" pitchFamily="34" charset="77"/>
                        </a:rPr>
                        <a:t>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11035" marR="11035" marT="110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  <a:latin typeface="Gill Sans MT" panose="020B0502020104020203" pitchFamily="34" charset="77"/>
                        </a:rPr>
                        <a:t>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11035" marR="11035" marT="11035" marB="0" anchor="b"/>
                </a:tc>
                <a:extLst>
                  <a:ext uri="{0D108BD9-81ED-4DB2-BD59-A6C34878D82A}">
                    <a16:rowId xmlns:a16="http://schemas.microsoft.com/office/drawing/2014/main" val="421741554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6B500C8-E680-7045-904F-6E24D15EEF63}"/>
              </a:ext>
            </a:extLst>
          </p:cNvPr>
          <p:cNvSpPr txBox="1"/>
          <p:nvPr/>
        </p:nvSpPr>
        <p:spPr>
          <a:xfrm>
            <a:off x="2125795" y="6408853"/>
            <a:ext cx="9375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ill Sans MT" panose="020B0502020104020203" pitchFamily="34" charset="77"/>
              </a:rPr>
              <a:t>This data is not real data but does follow the patterns in the real data.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945CCE-AA1D-5A47-AAA5-34EFDCD83CF8}"/>
              </a:ext>
            </a:extLst>
          </p:cNvPr>
          <p:cNvSpPr txBox="1"/>
          <p:nvPr/>
        </p:nvSpPr>
        <p:spPr>
          <a:xfrm>
            <a:off x="271463" y="6224187"/>
            <a:ext cx="1557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ill Sans MT" panose="020B0502020104020203" pitchFamily="34" charset="77"/>
              </a:rPr>
              <a:t>Slide 1</a:t>
            </a:r>
          </a:p>
        </p:txBody>
      </p:sp>
    </p:spTree>
    <p:extLst>
      <p:ext uri="{BB962C8B-B14F-4D97-AF65-F5344CB8AC3E}">
        <p14:creationId xmlns:p14="http://schemas.microsoft.com/office/powerpoint/2010/main" val="1340757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0BE7D9-BA4D-2049-A63F-6FE2C7446A09}"/>
              </a:ext>
            </a:extLst>
          </p:cNvPr>
          <p:cNvSpPr txBox="1"/>
          <p:nvPr/>
        </p:nvSpPr>
        <p:spPr>
          <a:xfrm>
            <a:off x="6590662" y="4267832"/>
            <a:ext cx="4805996" cy="12971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kern="1200" dirty="0">
                <a:solidFill>
                  <a:srgbClr val="000000"/>
                </a:solidFill>
                <a:latin typeface="Gill Sans MT" panose="020B0502020104020203" pitchFamily="34" charset="77"/>
                <a:ea typeface="+mj-ea"/>
                <a:cs typeface="+mj-cs"/>
              </a:rPr>
              <a:t>Plot this data on a scatter graph</a:t>
            </a:r>
          </a:p>
        </p:txBody>
      </p:sp>
      <p:sp>
        <p:nvSpPr>
          <p:cNvPr id="15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7DD5B5-E40C-EE49-A6EB-636F8FF634D6}"/>
              </a:ext>
            </a:extLst>
          </p:cNvPr>
          <p:cNvSpPr txBox="1"/>
          <p:nvPr/>
        </p:nvSpPr>
        <p:spPr>
          <a:xfrm>
            <a:off x="271463" y="6224187"/>
            <a:ext cx="1557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Gill Sans MT" panose="020B0502020104020203" pitchFamily="34" charset="77"/>
              </a:rPr>
              <a:t>Slide 2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FE67191-3E13-FD46-AB77-5899897147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676155"/>
              </p:ext>
            </p:extLst>
          </p:nvPr>
        </p:nvGraphicFramePr>
        <p:xfrm>
          <a:off x="452038" y="1697277"/>
          <a:ext cx="3918625" cy="4377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782">
                  <a:extLst>
                    <a:ext uri="{9D8B030D-6E8A-4147-A177-3AD203B41FA5}">
                      <a16:colId xmlns:a16="http://schemas.microsoft.com/office/drawing/2014/main" val="2900284391"/>
                    </a:ext>
                  </a:extLst>
                </a:gridCol>
                <a:gridCol w="2110843">
                  <a:extLst>
                    <a:ext uri="{9D8B030D-6E8A-4147-A177-3AD203B41FA5}">
                      <a16:colId xmlns:a16="http://schemas.microsoft.com/office/drawing/2014/main" val="2058484268"/>
                    </a:ext>
                  </a:extLst>
                </a:gridCol>
              </a:tblGrid>
              <a:tr h="27689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Gill Sans MT" panose="020B0502020104020203" pitchFamily="34" charset="77"/>
                        </a:rPr>
                        <a:t>days in space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8670" marR="8670" marT="86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Gill Sans MT" panose="020B0502020104020203" pitchFamily="34" charset="77"/>
                        </a:rPr>
                        <a:t>leg bone density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8670" marR="8670" marT="8670" marB="0" anchor="b"/>
                </a:tc>
                <a:extLst>
                  <a:ext uri="{0D108BD9-81ED-4DB2-BD59-A6C34878D82A}">
                    <a16:rowId xmlns:a16="http://schemas.microsoft.com/office/drawing/2014/main" val="3508299418"/>
                  </a:ext>
                </a:extLst>
              </a:tr>
              <a:tr h="20504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Gill Sans MT" panose="020B0502020104020203" pitchFamily="34" charset="77"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8670" marR="8670" marT="86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Gill Sans MT" panose="020B0502020104020203" pitchFamily="34" charset="77"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8670" marR="8670" marT="8670" marB="0" anchor="b"/>
                </a:tc>
                <a:extLst>
                  <a:ext uri="{0D108BD9-81ED-4DB2-BD59-A6C34878D82A}">
                    <a16:rowId xmlns:a16="http://schemas.microsoft.com/office/drawing/2014/main" val="2718782728"/>
                  </a:ext>
                </a:extLst>
              </a:tr>
              <a:tr h="20504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Gill Sans MT" panose="020B0502020104020203" pitchFamily="34" charset="77"/>
                        </a:rPr>
                        <a:t>60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8670" marR="8670" marT="86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Gill Sans MT" panose="020B0502020104020203" pitchFamily="34" charset="77"/>
                        </a:rPr>
                        <a:t>-1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8670" marR="8670" marT="8670" marB="0" anchor="b"/>
                </a:tc>
                <a:extLst>
                  <a:ext uri="{0D108BD9-81ED-4DB2-BD59-A6C34878D82A}">
                    <a16:rowId xmlns:a16="http://schemas.microsoft.com/office/drawing/2014/main" val="790987327"/>
                  </a:ext>
                </a:extLst>
              </a:tr>
              <a:tr h="20504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Gill Sans MT" panose="020B0502020104020203" pitchFamily="34" charset="77"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8670" marR="8670" marT="86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Gill Sans MT" panose="020B0502020104020203" pitchFamily="34" charset="77"/>
                        </a:rPr>
                        <a:t>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8670" marR="8670" marT="8670" marB="0" anchor="b"/>
                </a:tc>
                <a:extLst>
                  <a:ext uri="{0D108BD9-81ED-4DB2-BD59-A6C34878D82A}">
                    <a16:rowId xmlns:a16="http://schemas.microsoft.com/office/drawing/2014/main" val="587524074"/>
                  </a:ext>
                </a:extLst>
              </a:tr>
              <a:tr h="20504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Gill Sans MT" panose="020B0502020104020203" pitchFamily="34" charset="77"/>
                        </a:rPr>
                        <a:t>200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8670" marR="8670" marT="86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Gill Sans MT" panose="020B0502020104020203" pitchFamily="34" charset="77"/>
                        </a:rPr>
                        <a:t>-14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8670" marR="8670" marT="8670" marB="0" anchor="b"/>
                </a:tc>
                <a:extLst>
                  <a:ext uri="{0D108BD9-81ED-4DB2-BD59-A6C34878D82A}">
                    <a16:rowId xmlns:a16="http://schemas.microsoft.com/office/drawing/2014/main" val="4013224471"/>
                  </a:ext>
                </a:extLst>
              </a:tr>
              <a:tr h="20504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Gill Sans MT" panose="020B0502020104020203" pitchFamily="34" charset="77"/>
                        </a:rPr>
                        <a:t>100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8670" marR="8670" marT="86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Gill Sans MT" panose="020B0502020104020203" pitchFamily="34" charset="77"/>
                        </a:rPr>
                        <a:t>-9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8670" marR="8670" marT="8670" marB="0" anchor="b"/>
                </a:tc>
                <a:extLst>
                  <a:ext uri="{0D108BD9-81ED-4DB2-BD59-A6C34878D82A}">
                    <a16:rowId xmlns:a16="http://schemas.microsoft.com/office/drawing/2014/main" val="2198323309"/>
                  </a:ext>
                </a:extLst>
              </a:tr>
              <a:tr h="20504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Gill Sans MT" panose="020B0502020104020203" pitchFamily="34" charset="77"/>
                        </a:rPr>
                        <a:t>60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8670" marR="8670" marT="86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Gill Sans MT" panose="020B0502020104020203" pitchFamily="34" charset="77"/>
                        </a:rPr>
                        <a:t>-3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8670" marR="8670" marT="8670" marB="0" anchor="b"/>
                </a:tc>
                <a:extLst>
                  <a:ext uri="{0D108BD9-81ED-4DB2-BD59-A6C34878D82A}">
                    <a16:rowId xmlns:a16="http://schemas.microsoft.com/office/drawing/2014/main" val="350312311"/>
                  </a:ext>
                </a:extLst>
              </a:tr>
              <a:tr h="20504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Gill Sans MT" panose="020B0502020104020203" pitchFamily="34" charset="77"/>
                        </a:rPr>
                        <a:t>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8670" marR="8670" marT="86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Gill Sans MT" panose="020B0502020104020203" pitchFamily="34" charset="77"/>
                        </a:rPr>
                        <a:t>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8670" marR="8670" marT="8670" marB="0" anchor="b"/>
                </a:tc>
                <a:extLst>
                  <a:ext uri="{0D108BD9-81ED-4DB2-BD59-A6C34878D82A}">
                    <a16:rowId xmlns:a16="http://schemas.microsoft.com/office/drawing/2014/main" val="1518634141"/>
                  </a:ext>
                </a:extLst>
              </a:tr>
              <a:tr h="20504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Gill Sans MT" panose="020B0502020104020203" pitchFamily="34" charset="77"/>
                        </a:rPr>
                        <a:t>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8670" marR="8670" marT="86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Gill Sans MT" panose="020B0502020104020203" pitchFamily="34" charset="77"/>
                        </a:rPr>
                        <a:t>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8670" marR="8670" marT="8670" marB="0" anchor="b"/>
                </a:tc>
                <a:extLst>
                  <a:ext uri="{0D108BD9-81ED-4DB2-BD59-A6C34878D82A}">
                    <a16:rowId xmlns:a16="http://schemas.microsoft.com/office/drawing/2014/main" val="3468440248"/>
                  </a:ext>
                </a:extLst>
              </a:tr>
              <a:tr h="20504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Gill Sans MT" panose="020B0502020104020203" pitchFamily="34" charset="77"/>
                        </a:rPr>
                        <a:t>150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8670" marR="8670" marT="86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Gill Sans MT" panose="020B0502020104020203" pitchFamily="34" charset="77"/>
                        </a:rPr>
                        <a:t>-5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8670" marR="8670" marT="8670" marB="0" anchor="b"/>
                </a:tc>
                <a:extLst>
                  <a:ext uri="{0D108BD9-81ED-4DB2-BD59-A6C34878D82A}">
                    <a16:rowId xmlns:a16="http://schemas.microsoft.com/office/drawing/2014/main" val="847314799"/>
                  </a:ext>
                </a:extLst>
              </a:tr>
              <a:tr h="20504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Gill Sans MT" panose="020B0502020104020203" pitchFamily="34" charset="77"/>
                        </a:rPr>
                        <a:t>60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8670" marR="8670" marT="86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Gill Sans MT" panose="020B0502020104020203" pitchFamily="34" charset="77"/>
                        </a:rPr>
                        <a:t>-2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8670" marR="8670" marT="8670" marB="0" anchor="b"/>
                </a:tc>
                <a:extLst>
                  <a:ext uri="{0D108BD9-81ED-4DB2-BD59-A6C34878D82A}">
                    <a16:rowId xmlns:a16="http://schemas.microsoft.com/office/drawing/2014/main" val="751286863"/>
                  </a:ext>
                </a:extLst>
              </a:tr>
              <a:tr h="20504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Gill Sans MT" panose="020B0502020104020203" pitchFamily="34" charset="77"/>
                        </a:rPr>
                        <a:t>10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8670" marR="8670" marT="86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Gill Sans MT" panose="020B0502020104020203" pitchFamily="34" charset="77"/>
                        </a:rPr>
                        <a:t>-1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8670" marR="8670" marT="8670" marB="0" anchor="b"/>
                </a:tc>
                <a:extLst>
                  <a:ext uri="{0D108BD9-81ED-4DB2-BD59-A6C34878D82A}">
                    <a16:rowId xmlns:a16="http://schemas.microsoft.com/office/drawing/2014/main" val="4180315016"/>
                  </a:ext>
                </a:extLst>
              </a:tr>
              <a:tr h="20504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Gill Sans MT" panose="020B0502020104020203" pitchFamily="34" charset="77"/>
                        </a:rPr>
                        <a:t>200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8670" marR="8670" marT="86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Gill Sans MT" panose="020B0502020104020203" pitchFamily="34" charset="77"/>
                        </a:rPr>
                        <a:t>-12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8670" marR="8670" marT="8670" marB="0" anchor="b"/>
                </a:tc>
                <a:extLst>
                  <a:ext uri="{0D108BD9-81ED-4DB2-BD59-A6C34878D82A}">
                    <a16:rowId xmlns:a16="http://schemas.microsoft.com/office/drawing/2014/main" val="2851504640"/>
                  </a:ext>
                </a:extLst>
              </a:tr>
              <a:tr h="20504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Gill Sans MT" panose="020B0502020104020203" pitchFamily="34" charset="77"/>
                        </a:rPr>
                        <a:t>20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8670" marR="8670" marT="86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Gill Sans MT" panose="020B0502020104020203" pitchFamily="34" charset="77"/>
                        </a:rPr>
                        <a:t>-1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8670" marR="8670" marT="8670" marB="0" anchor="b"/>
                </a:tc>
                <a:extLst>
                  <a:ext uri="{0D108BD9-81ED-4DB2-BD59-A6C34878D82A}">
                    <a16:rowId xmlns:a16="http://schemas.microsoft.com/office/drawing/2014/main" val="2724242930"/>
                  </a:ext>
                </a:extLst>
              </a:tr>
              <a:tr h="20504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Gill Sans MT" panose="020B0502020104020203" pitchFamily="34" charset="77"/>
                        </a:rPr>
                        <a:t>200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8670" marR="8670" marT="86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Gill Sans MT" panose="020B0502020104020203" pitchFamily="34" charset="77"/>
                        </a:rPr>
                        <a:t>-15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8670" marR="8670" marT="8670" marB="0" anchor="b"/>
                </a:tc>
                <a:extLst>
                  <a:ext uri="{0D108BD9-81ED-4DB2-BD59-A6C34878D82A}">
                    <a16:rowId xmlns:a16="http://schemas.microsoft.com/office/drawing/2014/main" val="2446273687"/>
                  </a:ext>
                </a:extLst>
              </a:tr>
              <a:tr h="20504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Gill Sans MT" panose="020B0502020104020203" pitchFamily="34" charset="77"/>
                        </a:rPr>
                        <a:t>150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8670" marR="8670" marT="86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Gill Sans MT" panose="020B0502020104020203" pitchFamily="34" charset="77"/>
                        </a:rPr>
                        <a:t>-12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8670" marR="8670" marT="8670" marB="0" anchor="b"/>
                </a:tc>
                <a:extLst>
                  <a:ext uri="{0D108BD9-81ED-4DB2-BD59-A6C34878D82A}">
                    <a16:rowId xmlns:a16="http://schemas.microsoft.com/office/drawing/2014/main" val="2444079614"/>
                  </a:ext>
                </a:extLst>
              </a:tr>
              <a:tr h="20504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Gill Sans MT" panose="020B0502020104020203" pitchFamily="34" charset="77"/>
                        </a:rPr>
                        <a:t>90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8670" marR="8670" marT="86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Gill Sans MT" panose="020B0502020104020203" pitchFamily="34" charset="77"/>
                        </a:rPr>
                        <a:t>-4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8670" marR="8670" marT="8670" marB="0" anchor="b"/>
                </a:tc>
                <a:extLst>
                  <a:ext uri="{0D108BD9-81ED-4DB2-BD59-A6C34878D82A}">
                    <a16:rowId xmlns:a16="http://schemas.microsoft.com/office/drawing/2014/main" val="1939977219"/>
                  </a:ext>
                </a:extLst>
              </a:tr>
              <a:tr h="20504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Gill Sans MT" panose="020B0502020104020203" pitchFamily="34" charset="77"/>
                        </a:rPr>
                        <a:t>70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8670" marR="8670" marT="86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Gill Sans MT" panose="020B0502020104020203" pitchFamily="34" charset="77"/>
                        </a:rPr>
                        <a:t>-2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8670" marR="8670" marT="8670" marB="0" anchor="b"/>
                </a:tc>
                <a:extLst>
                  <a:ext uri="{0D108BD9-81ED-4DB2-BD59-A6C34878D82A}">
                    <a16:rowId xmlns:a16="http://schemas.microsoft.com/office/drawing/2014/main" val="4270203900"/>
                  </a:ext>
                </a:extLst>
              </a:tr>
              <a:tr h="20504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Gill Sans MT" panose="020B0502020104020203" pitchFamily="34" charset="77"/>
                        </a:rPr>
                        <a:t>120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8670" marR="8670" marT="86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Gill Sans MT" panose="020B0502020104020203" pitchFamily="34" charset="77"/>
                        </a:rPr>
                        <a:t>-10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8670" marR="8670" marT="8670" marB="0" anchor="b"/>
                </a:tc>
                <a:extLst>
                  <a:ext uri="{0D108BD9-81ED-4DB2-BD59-A6C34878D82A}">
                    <a16:rowId xmlns:a16="http://schemas.microsoft.com/office/drawing/2014/main" val="2996799615"/>
                  </a:ext>
                </a:extLst>
              </a:tr>
              <a:tr h="20504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Gill Sans MT" panose="020B0502020104020203" pitchFamily="34" charset="77"/>
                        </a:rPr>
                        <a:t>140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8670" marR="8670" marT="86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Gill Sans MT" panose="020B0502020104020203" pitchFamily="34" charset="77"/>
                        </a:rPr>
                        <a:t>-10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8670" marR="8670" marT="8670" marB="0" anchor="b"/>
                </a:tc>
                <a:extLst>
                  <a:ext uri="{0D108BD9-81ED-4DB2-BD59-A6C34878D82A}">
                    <a16:rowId xmlns:a16="http://schemas.microsoft.com/office/drawing/2014/main" val="3294080327"/>
                  </a:ext>
                </a:extLst>
              </a:tr>
              <a:tr h="20504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Gill Sans MT" panose="020B0502020104020203" pitchFamily="34" charset="77"/>
                        </a:rPr>
                        <a:t>10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8670" marR="8670" marT="86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Gill Sans MT" panose="020B0502020104020203" pitchFamily="34" charset="77"/>
                        </a:rPr>
                        <a:t>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8670" marR="8670" marT="8670" marB="0" anchor="b"/>
                </a:tc>
                <a:extLst>
                  <a:ext uri="{0D108BD9-81ED-4DB2-BD59-A6C34878D82A}">
                    <a16:rowId xmlns:a16="http://schemas.microsoft.com/office/drawing/2014/main" val="4217415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9777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0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A942E0-9781-E542-9DC5-E121CC251EE9}"/>
              </a:ext>
            </a:extLst>
          </p:cNvPr>
          <p:cNvSpPr txBox="1"/>
          <p:nvPr/>
        </p:nvSpPr>
        <p:spPr>
          <a:xfrm>
            <a:off x="6590662" y="4267832"/>
            <a:ext cx="4805996" cy="12971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kern="1200" dirty="0">
                <a:solidFill>
                  <a:srgbClr val="000000"/>
                </a:solidFill>
                <a:latin typeface="Gill Sans MT" panose="020B0502020104020203" pitchFamily="34" charset="77"/>
                <a:ea typeface="+mj-ea"/>
                <a:cs typeface="+mj-cs"/>
              </a:rPr>
              <a:t>Plot this data on a scatter graph</a:t>
            </a:r>
          </a:p>
        </p:txBody>
      </p:sp>
      <p:sp>
        <p:nvSpPr>
          <p:cNvPr id="17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3AD0AE-C7D0-8C42-8AF7-A0F548450533}"/>
              </a:ext>
            </a:extLst>
          </p:cNvPr>
          <p:cNvSpPr txBox="1"/>
          <p:nvPr/>
        </p:nvSpPr>
        <p:spPr>
          <a:xfrm>
            <a:off x="271463" y="6224187"/>
            <a:ext cx="1557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Gill Sans MT" panose="020B0502020104020203" pitchFamily="34" charset="77"/>
              </a:rPr>
              <a:t>Slide 3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FE67191-3E13-FD46-AB77-5899897147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795432"/>
              </p:ext>
            </p:extLst>
          </p:nvPr>
        </p:nvGraphicFramePr>
        <p:xfrm>
          <a:off x="713824" y="1697277"/>
          <a:ext cx="3395053" cy="4377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2930">
                  <a:extLst>
                    <a:ext uri="{9D8B030D-6E8A-4147-A177-3AD203B41FA5}">
                      <a16:colId xmlns:a16="http://schemas.microsoft.com/office/drawing/2014/main" val="2900284391"/>
                    </a:ext>
                  </a:extLst>
                </a:gridCol>
                <a:gridCol w="1962123">
                  <a:extLst>
                    <a:ext uri="{9D8B030D-6E8A-4147-A177-3AD203B41FA5}">
                      <a16:colId xmlns:a16="http://schemas.microsoft.com/office/drawing/2014/main" val="3820010808"/>
                    </a:ext>
                  </a:extLst>
                </a:gridCol>
              </a:tblGrid>
              <a:tr h="27689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Gill Sans MT" panose="020B0502020104020203" pitchFamily="34" charset="77"/>
                        </a:rPr>
                        <a:t>days in space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8670" marR="8670" marT="86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Gill Sans MT" panose="020B0502020104020203" pitchFamily="34" charset="77"/>
                        </a:rPr>
                        <a:t>chest bone density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8670" marR="8670" marT="8670" marB="0" anchor="b"/>
                </a:tc>
                <a:extLst>
                  <a:ext uri="{0D108BD9-81ED-4DB2-BD59-A6C34878D82A}">
                    <a16:rowId xmlns:a16="http://schemas.microsoft.com/office/drawing/2014/main" val="3508299418"/>
                  </a:ext>
                </a:extLst>
              </a:tr>
              <a:tr h="20504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Gill Sans MT" panose="020B0502020104020203" pitchFamily="34" charset="77"/>
                        </a:rPr>
                        <a:t>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8670" marR="8670" marT="86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Gill Sans MT" panose="020B0502020104020203" pitchFamily="34" charset="77"/>
                        </a:rPr>
                        <a:t>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8670" marR="8670" marT="8670" marB="0" anchor="b"/>
                </a:tc>
                <a:extLst>
                  <a:ext uri="{0D108BD9-81ED-4DB2-BD59-A6C34878D82A}">
                    <a16:rowId xmlns:a16="http://schemas.microsoft.com/office/drawing/2014/main" val="2718782728"/>
                  </a:ext>
                </a:extLst>
              </a:tr>
              <a:tr h="20504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Gill Sans MT" panose="020B0502020104020203" pitchFamily="34" charset="77"/>
                        </a:rPr>
                        <a:t>60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8670" marR="8670" marT="86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Gill Sans MT" panose="020B0502020104020203" pitchFamily="34" charset="77"/>
                        </a:rPr>
                        <a:t>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8670" marR="8670" marT="8670" marB="0" anchor="b"/>
                </a:tc>
                <a:extLst>
                  <a:ext uri="{0D108BD9-81ED-4DB2-BD59-A6C34878D82A}">
                    <a16:rowId xmlns:a16="http://schemas.microsoft.com/office/drawing/2014/main" val="790987327"/>
                  </a:ext>
                </a:extLst>
              </a:tr>
              <a:tr h="20504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Gill Sans MT" panose="020B0502020104020203" pitchFamily="34" charset="77"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8670" marR="8670" marT="86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Gill Sans MT" panose="020B0502020104020203" pitchFamily="34" charset="77"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8670" marR="8670" marT="8670" marB="0" anchor="b"/>
                </a:tc>
                <a:extLst>
                  <a:ext uri="{0D108BD9-81ED-4DB2-BD59-A6C34878D82A}">
                    <a16:rowId xmlns:a16="http://schemas.microsoft.com/office/drawing/2014/main" val="587524074"/>
                  </a:ext>
                </a:extLst>
              </a:tr>
              <a:tr h="20504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Gill Sans MT" panose="020B0502020104020203" pitchFamily="34" charset="77"/>
                        </a:rPr>
                        <a:t>200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8670" marR="8670" marT="86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Gill Sans MT" panose="020B0502020104020203" pitchFamily="34" charset="77"/>
                        </a:rPr>
                        <a:t>-1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8670" marR="8670" marT="8670" marB="0" anchor="b"/>
                </a:tc>
                <a:extLst>
                  <a:ext uri="{0D108BD9-81ED-4DB2-BD59-A6C34878D82A}">
                    <a16:rowId xmlns:a16="http://schemas.microsoft.com/office/drawing/2014/main" val="4013224471"/>
                  </a:ext>
                </a:extLst>
              </a:tr>
              <a:tr h="20504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Gill Sans MT" panose="020B0502020104020203" pitchFamily="34" charset="77"/>
                        </a:rPr>
                        <a:t>100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8670" marR="8670" marT="86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Gill Sans MT" panose="020B0502020104020203" pitchFamily="34" charset="77"/>
                        </a:rPr>
                        <a:t>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8670" marR="8670" marT="8670" marB="0" anchor="b"/>
                </a:tc>
                <a:extLst>
                  <a:ext uri="{0D108BD9-81ED-4DB2-BD59-A6C34878D82A}">
                    <a16:rowId xmlns:a16="http://schemas.microsoft.com/office/drawing/2014/main" val="2198323309"/>
                  </a:ext>
                </a:extLst>
              </a:tr>
              <a:tr h="20504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Gill Sans MT" panose="020B0502020104020203" pitchFamily="34" charset="77"/>
                        </a:rPr>
                        <a:t>60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8670" marR="8670" marT="86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Gill Sans MT" panose="020B0502020104020203" pitchFamily="34" charset="77"/>
                        </a:rPr>
                        <a:t>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8670" marR="8670" marT="8670" marB="0" anchor="b"/>
                </a:tc>
                <a:extLst>
                  <a:ext uri="{0D108BD9-81ED-4DB2-BD59-A6C34878D82A}">
                    <a16:rowId xmlns:a16="http://schemas.microsoft.com/office/drawing/2014/main" val="350312311"/>
                  </a:ext>
                </a:extLst>
              </a:tr>
              <a:tr h="20504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Gill Sans MT" panose="020B0502020104020203" pitchFamily="34" charset="77"/>
                        </a:rPr>
                        <a:t>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8670" marR="8670" marT="86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Gill Sans MT" panose="020B0502020104020203" pitchFamily="34" charset="77"/>
                        </a:rPr>
                        <a:t>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8670" marR="8670" marT="8670" marB="0" anchor="b"/>
                </a:tc>
                <a:extLst>
                  <a:ext uri="{0D108BD9-81ED-4DB2-BD59-A6C34878D82A}">
                    <a16:rowId xmlns:a16="http://schemas.microsoft.com/office/drawing/2014/main" val="1518634141"/>
                  </a:ext>
                </a:extLst>
              </a:tr>
              <a:tr h="20504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Gill Sans MT" panose="020B0502020104020203" pitchFamily="34" charset="77"/>
                        </a:rPr>
                        <a:t>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8670" marR="8670" marT="86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Gill Sans MT" panose="020B0502020104020203" pitchFamily="34" charset="77"/>
                        </a:rPr>
                        <a:t>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8670" marR="8670" marT="8670" marB="0" anchor="b"/>
                </a:tc>
                <a:extLst>
                  <a:ext uri="{0D108BD9-81ED-4DB2-BD59-A6C34878D82A}">
                    <a16:rowId xmlns:a16="http://schemas.microsoft.com/office/drawing/2014/main" val="3468440248"/>
                  </a:ext>
                </a:extLst>
              </a:tr>
              <a:tr h="20504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Gill Sans MT" panose="020B0502020104020203" pitchFamily="34" charset="77"/>
                        </a:rPr>
                        <a:t>150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8670" marR="8670" marT="86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Gill Sans MT" panose="020B0502020104020203" pitchFamily="34" charset="77"/>
                        </a:rPr>
                        <a:t>-1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8670" marR="8670" marT="8670" marB="0" anchor="b"/>
                </a:tc>
                <a:extLst>
                  <a:ext uri="{0D108BD9-81ED-4DB2-BD59-A6C34878D82A}">
                    <a16:rowId xmlns:a16="http://schemas.microsoft.com/office/drawing/2014/main" val="847314799"/>
                  </a:ext>
                </a:extLst>
              </a:tr>
              <a:tr h="20504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Gill Sans MT" panose="020B0502020104020203" pitchFamily="34" charset="77"/>
                        </a:rPr>
                        <a:t>60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8670" marR="8670" marT="86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Gill Sans MT" panose="020B0502020104020203" pitchFamily="34" charset="77"/>
                        </a:rPr>
                        <a:t>-1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8670" marR="8670" marT="8670" marB="0" anchor="b"/>
                </a:tc>
                <a:extLst>
                  <a:ext uri="{0D108BD9-81ED-4DB2-BD59-A6C34878D82A}">
                    <a16:rowId xmlns:a16="http://schemas.microsoft.com/office/drawing/2014/main" val="751286863"/>
                  </a:ext>
                </a:extLst>
              </a:tr>
              <a:tr h="20504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Gill Sans MT" panose="020B0502020104020203" pitchFamily="34" charset="77"/>
                        </a:rPr>
                        <a:t>10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8670" marR="8670" marT="86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Gill Sans MT" panose="020B0502020104020203" pitchFamily="34" charset="77"/>
                        </a:rPr>
                        <a:t>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8670" marR="8670" marT="8670" marB="0" anchor="b"/>
                </a:tc>
                <a:extLst>
                  <a:ext uri="{0D108BD9-81ED-4DB2-BD59-A6C34878D82A}">
                    <a16:rowId xmlns:a16="http://schemas.microsoft.com/office/drawing/2014/main" val="4180315016"/>
                  </a:ext>
                </a:extLst>
              </a:tr>
              <a:tr h="20504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Gill Sans MT" panose="020B0502020104020203" pitchFamily="34" charset="77"/>
                        </a:rPr>
                        <a:t>200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8670" marR="8670" marT="86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Gill Sans MT" panose="020B0502020104020203" pitchFamily="34" charset="77"/>
                        </a:rPr>
                        <a:t>-1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8670" marR="8670" marT="8670" marB="0" anchor="b"/>
                </a:tc>
                <a:extLst>
                  <a:ext uri="{0D108BD9-81ED-4DB2-BD59-A6C34878D82A}">
                    <a16:rowId xmlns:a16="http://schemas.microsoft.com/office/drawing/2014/main" val="2851504640"/>
                  </a:ext>
                </a:extLst>
              </a:tr>
              <a:tr h="20504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Gill Sans MT" panose="020B0502020104020203" pitchFamily="34" charset="77"/>
                        </a:rPr>
                        <a:t>20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8670" marR="8670" marT="86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Gill Sans MT" panose="020B0502020104020203" pitchFamily="34" charset="77"/>
                        </a:rPr>
                        <a:t>-1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8670" marR="8670" marT="8670" marB="0" anchor="b"/>
                </a:tc>
                <a:extLst>
                  <a:ext uri="{0D108BD9-81ED-4DB2-BD59-A6C34878D82A}">
                    <a16:rowId xmlns:a16="http://schemas.microsoft.com/office/drawing/2014/main" val="2724242930"/>
                  </a:ext>
                </a:extLst>
              </a:tr>
              <a:tr h="20504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Gill Sans MT" panose="020B0502020104020203" pitchFamily="34" charset="77"/>
                        </a:rPr>
                        <a:t>200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8670" marR="8670" marT="86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Gill Sans MT" panose="020B0502020104020203" pitchFamily="34" charset="77"/>
                        </a:rPr>
                        <a:t>-1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8670" marR="8670" marT="8670" marB="0" anchor="b"/>
                </a:tc>
                <a:extLst>
                  <a:ext uri="{0D108BD9-81ED-4DB2-BD59-A6C34878D82A}">
                    <a16:rowId xmlns:a16="http://schemas.microsoft.com/office/drawing/2014/main" val="2446273687"/>
                  </a:ext>
                </a:extLst>
              </a:tr>
              <a:tr h="20504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Gill Sans MT" panose="020B0502020104020203" pitchFamily="34" charset="77"/>
                        </a:rPr>
                        <a:t>150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8670" marR="8670" marT="86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Gill Sans MT" panose="020B0502020104020203" pitchFamily="34" charset="77"/>
                        </a:rPr>
                        <a:t>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8670" marR="8670" marT="8670" marB="0" anchor="b"/>
                </a:tc>
                <a:extLst>
                  <a:ext uri="{0D108BD9-81ED-4DB2-BD59-A6C34878D82A}">
                    <a16:rowId xmlns:a16="http://schemas.microsoft.com/office/drawing/2014/main" val="2444079614"/>
                  </a:ext>
                </a:extLst>
              </a:tr>
              <a:tr h="20504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Gill Sans MT" panose="020B0502020104020203" pitchFamily="34" charset="77"/>
                        </a:rPr>
                        <a:t>90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8670" marR="8670" marT="86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Gill Sans MT" panose="020B0502020104020203" pitchFamily="34" charset="77"/>
                        </a:rPr>
                        <a:t>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8670" marR="8670" marT="8670" marB="0" anchor="b"/>
                </a:tc>
                <a:extLst>
                  <a:ext uri="{0D108BD9-81ED-4DB2-BD59-A6C34878D82A}">
                    <a16:rowId xmlns:a16="http://schemas.microsoft.com/office/drawing/2014/main" val="1939977219"/>
                  </a:ext>
                </a:extLst>
              </a:tr>
              <a:tr h="20504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Gill Sans MT" panose="020B0502020104020203" pitchFamily="34" charset="77"/>
                        </a:rPr>
                        <a:t>70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8670" marR="8670" marT="86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Gill Sans MT" panose="020B0502020104020203" pitchFamily="34" charset="77"/>
                        </a:rPr>
                        <a:t>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8670" marR="8670" marT="8670" marB="0" anchor="b"/>
                </a:tc>
                <a:extLst>
                  <a:ext uri="{0D108BD9-81ED-4DB2-BD59-A6C34878D82A}">
                    <a16:rowId xmlns:a16="http://schemas.microsoft.com/office/drawing/2014/main" val="4270203900"/>
                  </a:ext>
                </a:extLst>
              </a:tr>
              <a:tr h="20504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Gill Sans MT" panose="020B0502020104020203" pitchFamily="34" charset="77"/>
                        </a:rPr>
                        <a:t>120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8670" marR="8670" marT="86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Gill Sans MT" panose="020B0502020104020203" pitchFamily="34" charset="77"/>
                        </a:rPr>
                        <a:t>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8670" marR="8670" marT="8670" marB="0" anchor="b"/>
                </a:tc>
                <a:extLst>
                  <a:ext uri="{0D108BD9-81ED-4DB2-BD59-A6C34878D82A}">
                    <a16:rowId xmlns:a16="http://schemas.microsoft.com/office/drawing/2014/main" val="2996799615"/>
                  </a:ext>
                </a:extLst>
              </a:tr>
              <a:tr h="20504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Gill Sans MT" panose="020B0502020104020203" pitchFamily="34" charset="77"/>
                        </a:rPr>
                        <a:t>140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8670" marR="8670" marT="86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Gill Sans MT" panose="020B0502020104020203" pitchFamily="34" charset="77"/>
                        </a:rPr>
                        <a:t>-1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8670" marR="8670" marT="8670" marB="0" anchor="b"/>
                </a:tc>
                <a:extLst>
                  <a:ext uri="{0D108BD9-81ED-4DB2-BD59-A6C34878D82A}">
                    <a16:rowId xmlns:a16="http://schemas.microsoft.com/office/drawing/2014/main" val="3294080327"/>
                  </a:ext>
                </a:extLst>
              </a:tr>
              <a:tr h="20504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Gill Sans MT" panose="020B0502020104020203" pitchFamily="34" charset="77"/>
                        </a:rPr>
                        <a:t>10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8670" marR="8670" marT="86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Gill Sans MT" panose="020B0502020104020203" pitchFamily="34" charset="77"/>
                        </a:rPr>
                        <a:t>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8670" marR="8670" marT="8670" marB="0" anchor="b"/>
                </a:tc>
                <a:extLst>
                  <a:ext uri="{0D108BD9-81ED-4DB2-BD59-A6C34878D82A}">
                    <a16:rowId xmlns:a16="http://schemas.microsoft.com/office/drawing/2014/main" val="4217415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7257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D87790-36C5-2648-8BE8-FE26E08EAA4C}"/>
              </a:ext>
            </a:extLst>
          </p:cNvPr>
          <p:cNvSpPr txBox="1"/>
          <p:nvPr/>
        </p:nvSpPr>
        <p:spPr>
          <a:xfrm>
            <a:off x="6590662" y="4267832"/>
            <a:ext cx="4805996" cy="12971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kern="1200" dirty="0">
                <a:solidFill>
                  <a:srgbClr val="000000"/>
                </a:solidFill>
                <a:latin typeface="Gill Sans MT" panose="020B0502020104020203" pitchFamily="34" charset="77"/>
                <a:ea typeface="+mj-ea"/>
                <a:cs typeface="+mj-cs"/>
              </a:rPr>
              <a:t>Is there a trend in this data?</a:t>
            </a:r>
          </a:p>
        </p:txBody>
      </p:sp>
      <p:sp>
        <p:nvSpPr>
          <p:cNvPr id="15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45F0D0-799B-8249-94E3-771FFB796AF7}"/>
              </a:ext>
            </a:extLst>
          </p:cNvPr>
          <p:cNvSpPr txBox="1"/>
          <p:nvPr/>
        </p:nvSpPr>
        <p:spPr>
          <a:xfrm>
            <a:off x="271463" y="6224187"/>
            <a:ext cx="1557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Gill Sans MT" panose="020B0502020104020203" pitchFamily="34" charset="77"/>
              </a:rPr>
              <a:t>Slide 4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2A4A79D-FDA0-EA42-9C46-D1D196BD35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1308262"/>
              </p:ext>
            </p:extLst>
          </p:nvPr>
        </p:nvGraphicFramePr>
        <p:xfrm>
          <a:off x="340470" y="1697277"/>
          <a:ext cx="4141760" cy="4377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57663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4E6F5D-3237-4A43-86C1-611772650A2E}"/>
              </a:ext>
            </a:extLst>
          </p:cNvPr>
          <p:cNvSpPr txBox="1"/>
          <p:nvPr/>
        </p:nvSpPr>
        <p:spPr>
          <a:xfrm>
            <a:off x="6590662" y="4267832"/>
            <a:ext cx="4805996" cy="12971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kern="1200" dirty="0">
                <a:solidFill>
                  <a:srgbClr val="000000"/>
                </a:solidFill>
                <a:latin typeface="Gill Sans MT" panose="020B0502020104020203" pitchFamily="34" charset="77"/>
                <a:ea typeface="+mj-ea"/>
                <a:cs typeface="+mj-cs"/>
              </a:rPr>
              <a:t>Is there a trend in this data?</a:t>
            </a:r>
          </a:p>
        </p:txBody>
      </p:sp>
      <p:sp>
        <p:nvSpPr>
          <p:cNvPr id="15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99EDF9-3F72-374B-907D-B65E1964AD72}"/>
              </a:ext>
            </a:extLst>
          </p:cNvPr>
          <p:cNvSpPr txBox="1"/>
          <p:nvPr/>
        </p:nvSpPr>
        <p:spPr>
          <a:xfrm>
            <a:off x="271463" y="6224187"/>
            <a:ext cx="1557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Gill Sans MT" panose="020B0502020104020203" pitchFamily="34" charset="77"/>
              </a:rPr>
              <a:t>Slide 5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2A87182-731F-5542-ADFD-6FD81E8156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1896325"/>
              </p:ext>
            </p:extLst>
          </p:nvPr>
        </p:nvGraphicFramePr>
        <p:xfrm>
          <a:off x="340470" y="1697277"/>
          <a:ext cx="4141760" cy="4377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4407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9CE367-3957-6A49-A4F5-9F839BC9C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218488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Gill Sans MT" panose="020B0502020104020203" pitchFamily="34" charset="77"/>
              </a:rPr>
              <a:t>Photo credits:</a:t>
            </a:r>
            <a:b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Gill Sans MT" panose="020B0502020104020203" pitchFamily="34" charset="77"/>
              </a:rPr>
            </a:br>
            <a:b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Gill Sans MT" panose="020B0502020104020203" pitchFamily="34" charset="77"/>
              </a:rPr>
            </a:b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Gill Sans MT" panose="020B0502020104020203" pitchFamily="34" charset="77"/>
              </a:rPr>
              <a:t>Photo of Mae Jemison – public domain</a:t>
            </a:r>
            <a:b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b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en-US" sz="5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B0B4E1-9340-3945-8FF7-777727AC1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298" y="627550"/>
            <a:ext cx="3943403" cy="130132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9054BBF-4D1D-A74D-9929-FE8A5F766C9B}"/>
              </a:ext>
            </a:extLst>
          </p:cNvPr>
          <p:cNvSpPr/>
          <p:nvPr/>
        </p:nvSpPr>
        <p:spPr>
          <a:xfrm>
            <a:off x="4992972" y="4841907"/>
            <a:ext cx="2206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Gill Sans MT" panose="020B0502020104020203" pitchFamily="34" charset="77"/>
              </a:rPr>
              <a:t>© HMDT Music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2989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344</Words>
  <Application>Microsoft Macintosh PowerPoint</Application>
  <PresentationFormat>Widescreen</PresentationFormat>
  <Paragraphs>183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Gill Sans MT</vt:lpstr>
      <vt:lpstr>Office Theme</vt:lpstr>
      <vt:lpstr>Mae Jemison’s experiments on Endeavour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Photo credits:  Photo of Mae Jemison – public domain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Mae Jemison’s experiments on Endeavour</dc:title>
  <dc:creator>Tim Pottle</dc:creator>
  <cp:lastModifiedBy>Sabina Noble</cp:lastModifiedBy>
  <cp:revision>3</cp:revision>
  <dcterms:created xsi:type="dcterms:W3CDTF">2020-07-21T08:33:36Z</dcterms:created>
  <dcterms:modified xsi:type="dcterms:W3CDTF">2020-11-24T16:45:39Z</dcterms:modified>
</cp:coreProperties>
</file>